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2"/>
  </p:notesMasterIdLst>
  <p:sldIdLst>
    <p:sldId id="256" r:id="rId3"/>
    <p:sldId id="257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5" r:id="rId13"/>
    <p:sldId id="258" r:id="rId14"/>
    <p:sldId id="273" r:id="rId15"/>
    <p:sldId id="260" r:id="rId16"/>
    <p:sldId id="274" r:id="rId17"/>
    <p:sldId id="269" r:id="rId18"/>
    <p:sldId id="275" r:id="rId19"/>
    <p:sldId id="270" r:id="rId20"/>
    <p:sldId id="276" r:id="rId21"/>
    <p:sldId id="278" r:id="rId22"/>
    <p:sldId id="280" r:id="rId23"/>
    <p:sldId id="281" r:id="rId24"/>
    <p:sldId id="282" r:id="rId25"/>
    <p:sldId id="283" r:id="rId26"/>
    <p:sldId id="284" r:id="rId27"/>
    <p:sldId id="277" r:id="rId28"/>
    <p:sldId id="271" r:id="rId29"/>
    <p:sldId id="272" r:id="rId30"/>
    <p:sldId id="279" r:id="rId31"/>
  </p:sldIdLst>
  <p:sldSz cx="9144000" cy="6858000" type="screen4x3"/>
  <p:notesSz cx="6858000" cy="9144000"/>
  <p:embeddedFontLst>
    <p:embeddedFont>
      <p:font typeface="Corsiva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2D3233-4505-468B-BF65-1D1781452EB0}">
  <a:tblStyle styleId="{0C2D3233-4505-468B-BF65-1D1781452E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13433-F627-4829-8822-29E468C36C2C}" type="doc">
      <dgm:prSet loTypeId="urn:microsoft.com/office/officeart/2005/8/layout/matrix1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93D11E9-9B05-4C5B-B9C7-2108CBD7E971}">
      <dgm:prSet phldrT="[Текст]" custT="1"/>
      <dgm:spPr>
        <a:xfrm>
          <a:off x="1920240" y="1200150"/>
          <a:ext cx="1645920" cy="800100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 самообразования</a:t>
          </a:r>
        </a:p>
      </dgm:t>
    </dgm:pt>
    <dgm:pt modelId="{A1B8CB6D-6891-4213-B7CE-1CD28738AFD8}" type="parTrans" cxnId="{3DF9131E-79B6-4F0F-92F4-6DEDF1EA5394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FD5B6-A1FB-4CAE-9F73-F28885E982DA}" type="sibTrans" cxnId="{3DF9131E-79B6-4F0F-92F4-6DEDF1EA5394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74CAFA-BBD6-4AD9-A093-B8A386334160}">
      <dgm:prSet phldrT="[Текст]" custT="1"/>
      <dgm:spPr>
        <a:xfrm rot="16200000">
          <a:off x="571500" y="-571500"/>
          <a:ext cx="1600200" cy="2743200"/>
        </a:xfrm>
        <a:prstGeom prst="round1Rect">
          <a:avLst/>
        </a:prstGeom>
      </dgm:spPr>
      <dgm:t>
        <a:bodyPr/>
        <a:lstStyle/>
        <a:p>
          <a:pPr>
            <a:buNone/>
          </a:pPr>
          <a:endParaRPr lang="ru-RU" sz="2000" b="1" dirty="0">
            <a:solidFill>
              <a:srgbClr val="000066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>
            <a:buNone/>
          </a:pPr>
          <a:r>
            <a:rPr lang="ru-RU" sz="2000" b="1" dirty="0">
              <a:solidFill>
                <a:srgbClr val="0000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Расширение общепедагогических и психологических знаний с целью совершенствования методов обучения и воспитания</a:t>
          </a:r>
        </a:p>
      </dgm:t>
    </dgm:pt>
    <dgm:pt modelId="{FE0ECD76-937F-4FAB-B367-0B800D7F03D4}" type="parTrans" cxnId="{46F0585D-AB81-4851-9EED-005582EC28AC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751A2-8CB0-4BA6-BB73-1D4140708BDB}" type="sibTrans" cxnId="{46F0585D-AB81-4851-9EED-005582EC28AC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D24332-FEEC-4B49-831B-850904B2401F}">
      <dgm:prSet phldrT="[Текст]" custT="1"/>
      <dgm:spPr>
        <a:xfrm>
          <a:off x="2743200" y="0"/>
          <a:ext cx="2743200" cy="1600200"/>
        </a:xfrm>
        <a:prstGeom prst="round1Rect">
          <a:avLst/>
        </a:prstGeom>
      </dgm:spPr>
      <dgm:t>
        <a:bodyPr/>
        <a:lstStyle/>
        <a:p>
          <a:pPr>
            <a:buNone/>
          </a:pPr>
          <a:r>
            <a:rPr lang="ru-RU" sz="2000" b="1">
              <a:solidFill>
                <a:srgbClr val="0000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Углубление знаний по разным методикам</a:t>
          </a:r>
        </a:p>
      </dgm:t>
    </dgm:pt>
    <dgm:pt modelId="{73CACA9E-FA04-4E2D-88ED-E13EC3508BD0}" type="parTrans" cxnId="{C47775EE-E146-4881-BA84-714EC7A03A3C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4256D5-13FF-4A25-BFE6-0D5E1AEB07D4}" type="sibTrans" cxnId="{C47775EE-E146-4881-BA84-714EC7A03A3C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2C27B-AE74-4859-A6E7-164716A508ED}">
      <dgm:prSet phldrT="[Текст]" custT="1"/>
      <dgm:spPr>
        <a:xfrm rot="10800000">
          <a:off x="0" y="1600200"/>
          <a:ext cx="2743200" cy="1600200"/>
        </a:xfrm>
        <a:prstGeom prst="round1Rect">
          <a:avLst/>
        </a:prstGeom>
      </dgm:spPr>
      <dgm:t>
        <a:bodyPr/>
        <a:lstStyle/>
        <a:p>
          <a:pPr>
            <a:buNone/>
          </a:pPr>
          <a:r>
            <a:rPr lang="ru-RU" sz="2000" b="1">
              <a:solidFill>
                <a:srgbClr val="0000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Овладение достижениями педагогической науки, передовой педагогической практики</a:t>
          </a:r>
        </a:p>
      </dgm:t>
    </dgm:pt>
    <dgm:pt modelId="{323A16E9-438A-4A6F-BC29-1D8FF7EC0D5D}" type="parTrans" cxnId="{EBA7B7AF-A4B1-47DF-A5FC-20D2BAFC8539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8D352-0924-433C-B9B5-253010E9A693}" type="sibTrans" cxnId="{EBA7B7AF-A4B1-47DF-A5FC-20D2BAFC8539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FA5016-AA65-4967-BDE4-0D55CBFD4049}">
      <dgm:prSet phldrT="[Текст]" custT="1"/>
      <dgm:spPr>
        <a:xfrm rot="5400000">
          <a:off x="3314700" y="1028700"/>
          <a:ext cx="1600200" cy="2743200"/>
        </a:xfrm>
        <a:prstGeom prst="round1Rect">
          <a:avLst/>
        </a:prstGeom>
      </dgm:spPr>
      <dgm:t>
        <a:bodyPr/>
        <a:lstStyle/>
        <a:p>
          <a:pPr>
            <a:buNone/>
          </a:pPr>
          <a:r>
            <a:rPr lang="ru-RU" sz="2000" b="1" dirty="0">
              <a:solidFill>
                <a:srgbClr val="0000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Повышение общекультурного уровня педагога</a:t>
          </a:r>
        </a:p>
      </dgm:t>
    </dgm:pt>
    <dgm:pt modelId="{21D8575F-7581-4128-9115-623EC40FD22A}" type="parTrans" cxnId="{35081C32-B8B4-4C21-AF67-DDF277CF78B0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84A967-297F-45CD-AA9B-A167B8DDE476}" type="sibTrans" cxnId="{35081C32-B8B4-4C21-AF67-DDF277CF78B0}">
      <dgm:prSet/>
      <dgm:spPr/>
      <dgm:t>
        <a:bodyPr/>
        <a:lstStyle/>
        <a:p>
          <a:endParaRPr lang="ru-RU" sz="3200" b="1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D6163-A3D0-4922-AC05-9F4A10BB32B2}" type="pres">
      <dgm:prSet presAssocID="{CA213433-F627-4829-8822-29E468C36C2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2D1DD1-2D7C-4A2F-8BAB-961D7B2B3512}" type="pres">
      <dgm:prSet presAssocID="{CA213433-F627-4829-8822-29E468C36C2C}" presName="matrix" presStyleCnt="0"/>
      <dgm:spPr/>
    </dgm:pt>
    <dgm:pt modelId="{C90BC495-0405-4DBF-A3F9-3AFCEDA5666A}" type="pres">
      <dgm:prSet presAssocID="{CA213433-F627-4829-8822-29E468C36C2C}" presName="tile1" presStyleLbl="node1" presStyleIdx="0" presStyleCnt="4"/>
      <dgm:spPr/>
      <dgm:t>
        <a:bodyPr/>
        <a:lstStyle/>
        <a:p>
          <a:endParaRPr lang="ru-RU"/>
        </a:p>
      </dgm:t>
    </dgm:pt>
    <dgm:pt modelId="{9D5F595C-608A-465C-8A5B-6DBA5E432336}" type="pres">
      <dgm:prSet presAssocID="{CA213433-F627-4829-8822-29E468C36C2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11845-B534-4919-80A2-1F29C54F53D1}" type="pres">
      <dgm:prSet presAssocID="{CA213433-F627-4829-8822-29E468C36C2C}" presName="tile2" presStyleLbl="node1" presStyleIdx="1" presStyleCnt="4"/>
      <dgm:spPr/>
      <dgm:t>
        <a:bodyPr/>
        <a:lstStyle/>
        <a:p>
          <a:endParaRPr lang="ru-RU"/>
        </a:p>
      </dgm:t>
    </dgm:pt>
    <dgm:pt modelId="{E0CF05D4-E2B9-48A3-8DA9-4BA3558AAEE4}" type="pres">
      <dgm:prSet presAssocID="{CA213433-F627-4829-8822-29E468C36C2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328C94-81CC-477B-B732-93842C38DF9B}" type="pres">
      <dgm:prSet presAssocID="{CA213433-F627-4829-8822-29E468C36C2C}" presName="tile3" presStyleLbl="node1" presStyleIdx="2" presStyleCnt="4"/>
      <dgm:spPr/>
      <dgm:t>
        <a:bodyPr/>
        <a:lstStyle/>
        <a:p>
          <a:endParaRPr lang="ru-RU"/>
        </a:p>
      </dgm:t>
    </dgm:pt>
    <dgm:pt modelId="{8221B2DC-7C7C-46C6-8D4B-5AE380BF5EFC}" type="pres">
      <dgm:prSet presAssocID="{CA213433-F627-4829-8822-29E468C36C2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3B920-1F0E-4ADE-AA0B-B3D6ADF7F5D9}" type="pres">
      <dgm:prSet presAssocID="{CA213433-F627-4829-8822-29E468C36C2C}" presName="tile4" presStyleLbl="node1" presStyleIdx="3" presStyleCnt="4"/>
      <dgm:spPr/>
      <dgm:t>
        <a:bodyPr/>
        <a:lstStyle/>
        <a:p>
          <a:endParaRPr lang="ru-RU"/>
        </a:p>
      </dgm:t>
    </dgm:pt>
    <dgm:pt modelId="{F3FA5D76-1E67-4DEA-B191-5D0A8D250C25}" type="pres">
      <dgm:prSet presAssocID="{CA213433-F627-4829-8822-29E468C36C2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F347C7-7913-463B-8993-9390A75415E6}" type="pres">
      <dgm:prSet presAssocID="{CA213433-F627-4829-8822-29E468C36C2C}" presName="centerTile" presStyleLbl="fgShp" presStyleIdx="0" presStyleCnt="1" custScaleX="104511" custScaleY="104371" custLinFactNeighborX="5879" custLinFactNeighborY="-724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60242D3-6734-4F31-807D-03DB1C9A3F75}" type="presOf" srcId="{693D11E9-9B05-4C5B-B9C7-2108CBD7E971}" destId="{E9F347C7-7913-463B-8993-9390A75415E6}" srcOrd="0" destOrd="0" presId="urn:microsoft.com/office/officeart/2005/8/layout/matrix1"/>
    <dgm:cxn modelId="{04594D64-7936-40CC-94A0-10E68C1FC6E8}" type="presOf" srcId="{A474CAFA-BBD6-4AD9-A093-B8A386334160}" destId="{C90BC495-0405-4DBF-A3F9-3AFCEDA5666A}" srcOrd="0" destOrd="0" presId="urn:microsoft.com/office/officeart/2005/8/layout/matrix1"/>
    <dgm:cxn modelId="{8DA6C25C-388A-49EA-BEEC-E0BCCE55DC9C}" type="presOf" srcId="{27D24332-FEEC-4B49-831B-850904B2401F}" destId="{87C11845-B534-4919-80A2-1F29C54F53D1}" srcOrd="0" destOrd="0" presId="urn:microsoft.com/office/officeart/2005/8/layout/matrix1"/>
    <dgm:cxn modelId="{0BE05ACC-5564-4306-AA81-912076905DCF}" type="presOf" srcId="{27D24332-FEEC-4B49-831B-850904B2401F}" destId="{E0CF05D4-E2B9-48A3-8DA9-4BA3558AAEE4}" srcOrd="1" destOrd="0" presId="urn:microsoft.com/office/officeart/2005/8/layout/matrix1"/>
    <dgm:cxn modelId="{46F0585D-AB81-4851-9EED-005582EC28AC}" srcId="{693D11E9-9B05-4C5B-B9C7-2108CBD7E971}" destId="{A474CAFA-BBD6-4AD9-A093-B8A386334160}" srcOrd="0" destOrd="0" parTransId="{FE0ECD76-937F-4FAB-B367-0B800D7F03D4}" sibTransId="{A09751A2-8CB0-4BA6-BB73-1D4140708BDB}"/>
    <dgm:cxn modelId="{EBA7B7AF-A4B1-47DF-A5FC-20D2BAFC8539}" srcId="{693D11E9-9B05-4C5B-B9C7-2108CBD7E971}" destId="{A9A2C27B-AE74-4859-A6E7-164716A508ED}" srcOrd="2" destOrd="0" parTransId="{323A16E9-438A-4A6F-BC29-1D8FF7EC0D5D}" sibTransId="{9F48D352-0924-433C-B9B5-253010E9A693}"/>
    <dgm:cxn modelId="{4BEB10BC-A26A-41E3-81DA-0BA3EC6263D0}" type="presOf" srcId="{CA213433-F627-4829-8822-29E468C36C2C}" destId="{233D6163-A3D0-4922-AC05-9F4A10BB32B2}" srcOrd="0" destOrd="0" presId="urn:microsoft.com/office/officeart/2005/8/layout/matrix1"/>
    <dgm:cxn modelId="{E878E810-5C0B-444C-9164-F8EA9F70E5B8}" type="presOf" srcId="{A9A2C27B-AE74-4859-A6E7-164716A508ED}" destId="{8221B2DC-7C7C-46C6-8D4B-5AE380BF5EFC}" srcOrd="1" destOrd="0" presId="urn:microsoft.com/office/officeart/2005/8/layout/matrix1"/>
    <dgm:cxn modelId="{3DF9131E-79B6-4F0F-92F4-6DEDF1EA5394}" srcId="{CA213433-F627-4829-8822-29E468C36C2C}" destId="{693D11E9-9B05-4C5B-B9C7-2108CBD7E971}" srcOrd="0" destOrd="0" parTransId="{A1B8CB6D-6891-4213-B7CE-1CD28738AFD8}" sibTransId="{530FD5B6-A1FB-4CAE-9F73-F28885E982DA}"/>
    <dgm:cxn modelId="{C47775EE-E146-4881-BA84-714EC7A03A3C}" srcId="{693D11E9-9B05-4C5B-B9C7-2108CBD7E971}" destId="{27D24332-FEEC-4B49-831B-850904B2401F}" srcOrd="1" destOrd="0" parTransId="{73CACA9E-FA04-4E2D-88ED-E13EC3508BD0}" sibTransId="{094256D5-13FF-4A25-BFE6-0D5E1AEB07D4}"/>
    <dgm:cxn modelId="{35081C32-B8B4-4C21-AF67-DDF277CF78B0}" srcId="{693D11E9-9B05-4C5B-B9C7-2108CBD7E971}" destId="{2CFA5016-AA65-4967-BDE4-0D55CBFD4049}" srcOrd="3" destOrd="0" parTransId="{21D8575F-7581-4128-9115-623EC40FD22A}" sibTransId="{C184A967-297F-45CD-AA9B-A167B8DDE476}"/>
    <dgm:cxn modelId="{BCF230EE-C6EA-400C-B8ED-3B414141467E}" type="presOf" srcId="{A474CAFA-BBD6-4AD9-A093-B8A386334160}" destId="{9D5F595C-608A-465C-8A5B-6DBA5E432336}" srcOrd="1" destOrd="0" presId="urn:microsoft.com/office/officeart/2005/8/layout/matrix1"/>
    <dgm:cxn modelId="{0F4F8CA7-1A3C-4CDA-8522-005B7F5502D8}" type="presOf" srcId="{2CFA5016-AA65-4967-BDE4-0D55CBFD4049}" destId="{F3FA5D76-1E67-4DEA-B191-5D0A8D250C25}" srcOrd="1" destOrd="0" presId="urn:microsoft.com/office/officeart/2005/8/layout/matrix1"/>
    <dgm:cxn modelId="{36FED12E-7557-48B3-8E15-D143ED3C57E5}" type="presOf" srcId="{A9A2C27B-AE74-4859-A6E7-164716A508ED}" destId="{41328C94-81CC-477B-B732-93842C38DF9B}" srcOrd="0" destOrd="0" presId="urn:microsoft.com/office/officeart/2005/8/layout/matrix1"/>
    <dgm:cxn modelId="{DA357583-355F-4F91-9486-D85AB07C5F35}" type="presOf" srcId="{2CFA5016-AA65-4967-BDE4-0D55CBFD4049}" destId="{7D43B920-1F0E-4ADE-AA0B-B3D6ADF7F5D9}" srcOrd="0" destOrd="0" presId="urn:microsoft.com/office/officeart/2005/8/layout/matrix1"/>
    <dgm:cxn modelId="{E04F9477-7355-4EB2-AC28-97530813567A}" type="presParOf" srcId="{233D6163-A3D0-4922-AC05-9F4A10BB32B2}" destId="{382D1DD1-2D7C-4A2F-8BAB-961D7B2B3512}" srcOrd="0" destOrd="0" presId="urn:microsoft.com/office/officeart/2005/8/layout/matrix1"/>
    <dgm:cxn modelId="{59912AE2-AFBC-4DA1-B73C-729546488F08}" type="presParOf" srcId="{382D1DD1-2D7C-4A2F-8BAB-961D7B2B3512}" destId="{C90BC495-0405-4DBF-A3F9-3AFCEDA5666A}" srcOrd="0" destOrd="0" presId="urn:microsoft.com/office/officeart/2005/8/layout/matrix1"/>
    <dgm:cxn modelId="{F03D25CE-4730-493B-A599-E79B90DA9483}" type="presParOf" srcId="{382D1DD1-2D7C-4A2F-8BAB-961D7B2B3512}" destId="{9D5F595C-608A-465C-8A5B-6DBA5E432336}" srcOrd="1" destOrd="0" presId="urn:microsoft.com/office/officeart/2005/8/layout/matrix1"/>
    <dgm:cxn modelId="{86A44B13-4B61-465E-ABEE-1421BB69F15E}" type="presParOf" srcId="{382D1DD1-2D7C-4A2F-8BAB-961D7B2B3512}" destId="{87C11845-B534-4919-80A2-1F29C54F53D1}" srcOrd="2" destOrd="0" presId="urn:microsoft.com/office/officeart/2005/8/layout/matrix1"/>
    <dgm:cxn modelId="{49F408CC-0BDC-4879-8AE6-08B3521BDF93}" type="presParOf" srcId="{382D1DD1-2D7C-4A2F-8BAB-961D7B2B3512}" destId="{E0CF05D4-E2B9-48A3-8DA9-4BA3558AAEE4}" srcOrd="3" destOrd="0" presId="urn:microsoft.com/office/officeart/2005/8/layout/matrix1"/>
    <dgm:cxn modelId="{E2892CAF-87D5-4964-8961-C526AD20DB5E}" type="presParOf" srcId="{382D1DD1-2D7C-4A2F-8BAB-961D7B2B3512}" destId="{41328C94-81CC-477B-B732-93842C38DF9B}" srcOrd="4" destOrd="0" presId="urn:microsoft.com/office/officeart/2005/8/layout/matrix1"/>
    <dgm:cxn modelId="{A47C5536-A001-4D8E-B6BF-E4D8CF7F166A}" type="presParOf" srcId="{382D1DD1-2D7C-4A2F-8BAB-961D7B2B3512}" destId="{8221B2DC-7C7C-46C6-8D4B-5AE380BF5EFC}" srcOrd="5" destOrd="0" presId="urn:microsoft.com/office/officeart/2005/8/layout/matrix1"/>
    <dgm:cxn modelId="{E51A8F39-058D-4BD6-8508-7255DC951818}" type="presParOf" srcId="{382D1DD1-2D7C-4A2F-8BAB-961D7B2B3512}" destId="{7D43B920-1F0E-4ADE-AA0B-B3D6ADF7F5D9}" srcOrd="6" destOrd="0" presId="urn:microsoft.com/office/officeart/2005/8/layout/matrix1"/>
    <dgm:cxn modelId="{EC125B66-93E6-423C-8294-B325A7656B31}" type="presParOf" srcId="{382D1DD1-2D7C-4A2F-8BAB-961D7B2B3512}" destId="{F3FA5D76-1E67-4DEA-B191-5D0A8D250C25}" srcOrd="7" destOrd="0" presId="urn:microsoft.com/office/officeart/2005/8/layout/matrix1"/>
    <dgm:cxn modelId="{F545FD0A-7294-4B44-99E9-842A4EC20696}" type="presParOf" srcId="{233D6163-A3D0-4922-AC05-9F4A10BB32B2}" destId="{E9F347C7-7913-463B-8993-9390A75415E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42251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6212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45" name="Shape 245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6036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10" name="Shape 210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4233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7663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10" name="Shape 310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8294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48" name="Shape 148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2610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18" name="Shape 318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8492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58" name="Shape 258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4040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26" name="Shape 326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9220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72" name="Shape 272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4591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52" name="Shape 352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482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12" name="Shape 112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7681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79" name="Shape 379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46326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95" name="Shape 395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7311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79" name="Shape 379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60792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79" name="Shape 379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73915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79" name="Shape 379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1575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79" name="Shape 379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80089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67" name="Shape 36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29532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6495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959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6" name="Shape 3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387" name="Shape 38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7745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36" name="Shape 136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718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58" name="Shape 158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9183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70" name="Shape 170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500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82" name="Shape 182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2011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93" name="Shape 193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7224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20" name="Shape 220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777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35" name="Shape 235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686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аблица" type="tbl">
  <p:cSld name="TAB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14.png"/><Relationship Id="rId7" Type="http://schemas.openxmlformats.org/officeDocument/2006/relationships/image" Target="../media/image50.emf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emf"/><Relationship Id="rId5" Type="http://schemas.openxmlformats.org/officeDocument/2006/relationships/image" Target="../media/image7.png"/><Relationship Id="rId10" Type="http://schemas.openxmlformats.org/officeDocument/2006/relationships/image" Target="../media/image53.emf"/><Relationship Id="rId4" Type="http://schemas.openxmlformats.org/officeDocument/2006/relationships/image" Target="../media/image5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5" Type="http://schemas.openxmlformats.org/officeDocument/2006/relationships/image" Target="../media/image7.png"/><Relationship Id="rId10" Type="http://schemas.openxmlformats.org/officeDocument/2006/relationships/image" Target="../media/image60.png"/><Relationship Id="rId4" Type="http://schemas.openxmlformats.org/officeDocument/2006/relationships/image" Target="../media/image5.pn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4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5.png"/><Relationship Id="rId9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14.png"/><Relationship Id="rId7" Type="http://schemas.openxmlformats.org/officeDocument/2006/relationships/image" Target="../media/image69.png"/><Relationship Id="rId12" Type="http://schemas.openxmlformats.org/officeDocument/2006/relationships/image" Target="../media/image7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jpeg"/><Relationship Id="rId5" Type="http://schemas.openxmlformats.org/officeDocument/2006/relationships/image" Target="../media/image7.png"/><Relationship Id="rId10" Type="http://schemas.openxmlformats.org/officeDocument/2006/relationships/image" Target="../media/image72.png"/><Relationship Id="rId4" Type="http://schemas.openxmlformats.org/officeDocument/2006/relationships/image" Target="../media/image5.png"/><Relationship Id="rId9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4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14.pn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4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0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zvonoknaurok.ru/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hyperlink" Target="https://infourok.ru/" TargetMode="External"/><Relationship Id="rId12" Type="http://schemas.openxmlformats.org/officeDocument/2006/relationships/hyperlink" Target="http://www.8ob.r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chportal.ru/" TargetMode="External"/><Relationship Id="rId11" Type="http://schemas.openxmlformats.org/officeDocument/2006/relationships/hyperlink" Target="http://www.proshkolu.ru/" TargetMode="External"/><Relationship Id="rId5" Type="http://schemas.openxmlformats.org/officeDocument/2006/relationships/hyperlink" Target="http://easyen.ru/" TargetMode="External"/><Relationship Id="rId10" Type="http://schemas.openxmlformats.org/officeDocument/2006/relationships/hyperlink" Target="http://www.pedsovet.su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www.maam.ru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it-n.ru/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hyperlink" Target="http://2berega.spb.ru/" TargetMode="External"/><Relationship Id="rId12" Type="http://schemas.openxmlformats.org/officeDocument/2006/relationships/hyperlink" Target="http://www.4stupeni.ru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ntergu.ru/" TargetMode="External"/><Relationship Id="rId11" Type="http://schemas.openxmlformats.org/officeDocument/2006/relationships/hyperlink" Target="http://www.solnet.ee/" TargetMode="External"/><Relationship Id="rId5" Type="http://schemas.openxmlformats.org/officeDocument/2006/relationships/hyperlink" Target="http://mmc74202.rkc-74.ru/" TargetMode="External"/><Relationship Id="rId10" Type="http://schemas.openxmlformats.org/officeDocument/2006/relationships/hyperlink" Target="http://www.metodisty.ru/" TargetMode="External"/><Relationship Id="rId4" Type="http://schemas.openxmlformats.org/officeDocument/2006/relationships/hyperlink" Target="http://www.1september.ru/" TargetMode="External"/><Relationship Id="rId9" Type="http://schemas.openxmlformats.org/officeDocument/2006/relationships/hyperlink" Target="http://www.rusedu.ru/" TargetMode="External"/><Relationship Id="rId1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825" y="279400"/>
            <a:ext cx="8442325" cy="6173787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0" name="Shape 100"/>
          <p:cNvSpPr txBox="1">
            <a:spLocks noGrp="1"/>
          </p:cNvSpPr>
          <p:nvPr>
            <p:ph type="ctrTitle"/>
          </p:nvPr>
        </p:nvSpPr>
        <p:spPr>
          <a:xfrm>
            <a:off x="699920" y="586525"/>
            <a:ext cx="7772400" cy="302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4800"/>
              <a:buFont typeface="Corsiva"/>
              <a:buNone/>
            </a:pPr>
            <a:r>
              <a:rPr lang="ru-RU" sz="4800" b="1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rsiva"/>
                <a:cs typeface="Times New Roman" panose="02020603050405020304" pitchFamily="18" charset="0"/>
                <a:sym typeface="Corsiva"/>
              </a:rPr>
              <a:t>Творческий отчёт ШМО учителей начальных классов </a:t>
            </a:r>
            <a:br>
              <a:rPr lang="ru-RU" sz="4800" b="1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rsiva"/>
                <a:cs typeface="Times New Roman" panose="02020603050405020304" pitchFamily="18" charset="0"/>
                <a:sym typeface="Corsiva"/>
              </a:rPr>
            </a:br>
            <a:r>
              <a:rPr lang="ru-RU" sz="4800" b="1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rsiva"/>
                <a:cs typeface="Times New Roman" panose="02020603050405020304" pitchFamily="18" charset="0"/>
                <a:sym typeface="Corsiva"/>
              </a:rPr>
              <a:t>МБОУ «Зеленорощинская сош им. М. </a:t>
            </a:r>
            <a:r>
              <a:rPr lang="ru-RU" sz="4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rsiva"/>
                <a:cs typeface="Times New Roman" panose="02020603050405020304" pitchFamily="18" charset="0"/>
                <a:sym typeface="Corsiva"/>
              </a:rPr>
              <a:t>Г</a:t>
            </a:r>
            <a:r>
              <a:rPr lang="ru-RU" sz="4800" b="1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rsiva"/>
                <a:cs typeface="Times New Roman" panose="02020603050405020304" pitchFamily="18" charset="0"/>
                <a:sym typeface="Corsiva"/>
              </a:rPr>
              <a:t>орького» 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" name="Shape 102" descr="WB01237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740000">
            <a:off x="296376" y="415552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 descr="WB01238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600000">
            <a:off x="7416551" y="5455554"/>
            <a:ext cx="957262" cy="95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 descr="WB01239_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0200000">
            <a:off x="7740023" y="1767472"/>
            <a:ext cx="88582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 descr="WB01240_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6919" y="3730478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 descr="WB01241_"/>
          <p:cNvPicPr preferRelativeResize="0"/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4797425"/>
            <a:ext cx="10287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 descr="WB01242_"/>
          <p:cNvPicPr preferRelativeResize="0"/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2742" y="287912"/>
            <a:ext cx="1152525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 descr="WB01244_"/>
          <p:cNvPicPr preferRelativeResize="0"/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356" y="2986548"/>
            <a:ext cx="1008062" cy="10080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C9CAEB2-74EF-E468-BEF3-E6FCE7B3B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864" y="3917836"/>
            <a:ext cx="6828471" cy="2385346"/>
          </a:xfrm>
        </p:spPr>
        <p:txBody>
          <a:bodyPr/>
          <a:lstStyle/>
          <a:p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презентация по теме самообразования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Shape 247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ECAE58-4BAC-A1C1-3C18-255A468D2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818" y="260350"/>
            <a:ext cx="8474358" cy="6366154"/>
          </a:xfrm>
          <a:prstGeom prst="rect">
            <a:avLst/>
          </a:prstGeom>
        </p:spPr>
      </p:pic>
      <p:pic>
        <p:nvPicPr>
          <p:cNvPr id="248" name="Shape 248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2167816" y="561709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7951935" y="542699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80424">
            <a:off x="1646833" y="204047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 descr="WB01242_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Shape 212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CE7326F-C5BE-26E6-59B7-35013A9E9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50" y="260350"/>
            <a:ext cx="8496300" cy="633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" name="Shape 215" descr="WB01240_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323850" y="333375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Shape 216" descr="WB01242_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747575">
            <a:off x="7535377" y="5368803"/>
            <a:ext cx="1439862" cy="14398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DF90B36-0C79-A855-7158-6C4CBD4A127A}"/>
              </a:ext>
            </a:extLst>
          </p:cNvPr>
          <p:cNvSpPr txBox="1"/>
          <p:nvPr/>
        </p:nvSpPr>
        <p:spPr>
          <a:xfrm>
            <a:off x="3699803" y="2828835"/>
            <a:ext cx="2011681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Структура плана самообразования педагога</a:t>
            </a:r>
          </a:p>
          <a:p>
            <a:pPr algn="ctr"/>
            <a:endParaRPr lang="ru-RU" sz="16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287" y="333375"/>
            <a:ext cx="8353425" cy="6119812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6E5FFA6-273D-B579-5311-D7C569F8BB91}"/>
              </a:ext>
            </a:extLst>
          </p:cNvPr>
          <p:cNvSpPr txBox="1"/>
          <p:nvPr/>
        </p:nvSpPr>
        <p:spPr>
          <a:xfrm>
            <a:off x="3024554" y="333375"/>
            <a:ext cx="57241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Сиразиева Наиля Джамиловна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ШМО,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нач. классов, первая кв. категория, стаж работы,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самообразования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логического мышления на уроках в условиях реализации ФГОС используя методы групповой работы»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2995C64-5DDA-E4D3-8FEE-B9E453DB0F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778" y="206766"/>
            <a:ext cx="2953520" cy="3327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9742A29-0682-9EA5-5C17-B9E8FBAC6D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01408">
            <a:off x="423537" y="3367332"/>
            <a:ext cx="2398639" cy="321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0BA6B2E3-F0E4-8D11-67D0-C5CD222D97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37298">
            <a:off x="2628452" y="2743747"/>
            <a:ext cx="2351517" cy="321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E52C5220-2923-7875-4E52-275B6625C6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2284">
            <a:off x="4486213" y="2703818"/>
            <a:ext cx="2244128" cy="3264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EF0B3B0E-0BDA-6E09-FFC3-368A4FE65F2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39867">
            <a:off x="6467267" y="3320682"/>
            <a:ext cx="2270680" cy="321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Shape 312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77863C9-4A3A-5D25-D550-2B631F669867}"/>
              </a:ext>
            </a:extLst>
          </p:cNvPr>
          <p:cNvSpPr txBox="1"/>
          <p:nvPr/>
        </p:nvSpPr>
        <p:spPr>
          <a:xfrm>
            <a:off x="323850" y="260350"/>
            <a:ext cx="8679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учеников – наши успехи!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BD00E8E-1373-936A-94A9-E1D0C1A818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66" y="881991"/>
            <a:ext cx="2308941" cy="299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354717F-DD79-3BF9-94B3-FD63E7F53B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4580" y="903901"/>
            <a:ext cx="2205598" cy="310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31725FB-2B41-09B7-69C9-BB83DCEFE7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3106" y="908375"/>
            <a:ext cx="3611870" cy="242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A82EEAE-1AAE-968A-2F17-C100FDB028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rot="20422068">
            <a:off x="351394" y="3489856"/>
            <a:ext cx="2194383" cy="3055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56914D0-B349-5B92-24EC-5CC4140BB33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69635">
            <a:off x="2095535" y="3225541"/>
            <a:ext cx="2035163" cy="3055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9BC4CCE-2B21-5295-3521-FDA15C4E0CB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80233">
            <a:off x="4123542" y="2788402"/>
            <a:ext cx="2217641" cy="333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7A6E650-7E47-4DC5-6FB0-5DBEEF97FC5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58242">
            <a:off x="6326090" y="3111756"/>
            <a:ext cx="2359066" cy="358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2998C6A-EBF9-436D-D975-499EA029A42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6665" y="4234009"/>
            <a:ext cx="1719238" cy="2590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ape 150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187" y="214312"/>
            <a:ext cx="8496300" cy="6264275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55CDE9B-FE5D-8DEA-E90E-9E9F770DEE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13" y="214312"/>
            <a:ext cx="3082206" cy="2964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F2DDD74-4E38-D52B-4C0F-AF14C3701DE1}"/>
              </a:ext>
            </a:extLst>
          </p:cNvPr>
          <p:cNvSpPr txBox="1"/>
          <p:nvPr/>
        </p:nvSpPr>
        <p:spPr>
          <a:xfrm>
            <a:off x="2785403" y="214312"/>
            <a:ext cx="61347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Фания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Шамиловна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учитель нач. классов, первая кв. категория, стаж работы,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самообразования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УУД у младших школьников через использование групповой работы в условиях реализации ФГОС»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4AB2B40-32E6-D6A0-3FFA-1C47FD13A0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40961">
            <a:off x="-84621" y="3448915"/>
            <a:ext cx="3580201" cy="2685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35D6643-A9CE-417C-7D71-FE83A0CA873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22025">
            <a:off x="2475046" y="2333065"/>
            <a:ext cx="2738499" cy="3651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93FB5E9-7B7E-473A-8A36-4519883A3D0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9854">
            <a:off x="4750090" y="2220172"/>
            <a:ext cx="2487722" cy="3542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9345B33-1A3E-AD7F-8DA2-87389A79D93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08314">
            <a:off x="6490491" y="2654779"/>
            <a:ext cx="2487722" cy="3557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73E1AC5-1BA7-DAF4-F5FD-A70DE11BFEA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7914" y="4563169"/>
            <a:ext cx="3159633" cy="2234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Shape 320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A960A84-FB88-9D8B-581A-4853DEEAF5F7}"/>
              </a:ext>
            </a:extLst>
          </p:cNvPr>
          <p:cNvSpPr txBox="1"/>
          <p:nvPr/>
        </p:nvSpPr>
        <p:spPr>
          <a:xfrm>
            <a:off x="323850" y="260350"/>
            <a:ext cx="8679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учеников – наши успехи!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DA9EECA-E054-8FF8-65C9-46258D435B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849" y="931240"/>
            <a:ext cx="3216812" cy="2412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E713BDC-BC18-8004-1970-B4FB933C7E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65495" y="512715"/>
            <a:ext cx="2511159" cy="334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BC58A34-941C-71D1-CD3C-DC5E6B8D63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358279" y="1471893"/>
            <a:ext cx="3170244" cy="208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3EF9CF5-1960-89D6-AB9B-588357BA7A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42177">
            <a:off x="452121" y="2916864"/>
            <a:ext cx="2608318" cy="3711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AA717F6-7172-57D8-F6A1-18AAB9DF4B6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8708" y="2658019"/>
            <a:ext cx="2622250" cy="3711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F38C79F-31D5-A59B-9581-709084B495C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02872">
            <a:off x="5779920" y="2907400"/>
            <a:ext cx="2583891" cy="3654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Shape 260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61" name="Shape 261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95287" y="530066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 descr="WB01242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Shape 263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4104482" y="5899184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Shape 265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206175">
            <a:off x="8127840" y="464744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905733F-7A36-F1D6-F041-CAB7EFC14C2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3850" y="260350"/>
            <a:ext cx="2807601" cy="2765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909AD9-8DD3-DEE2-DF48-8C0504D20379}"/>
              </a:ext>
            </a:extLst>
          </p:cNvPr>
          <p:cNvSpPr txBox="1"/>
          <p:nvPr/>
        </p:nvSpPr>
        <p:spPr>
          <a:xfrm>
            <a:off x="2588455" y="270837"/>
            <a:ext cx="60069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Фатхутдинова Наиля Талгатовна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учитель нач. классов, первая кв. категория, стаж работы,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самообразования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метода групповой деятельности в обучения и воспитании младших школьников в условиях реализации ФГОС»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6F6BBA0-939C-4013-EE5C-85F09778A56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1364" y="2434700"/>
            <a:ext cx="2362954" cy="3186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E424499-32FC-002E-1311-C0204A29054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052" y="2464560"/>
            <a:ext cx="2372008" cy="3322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4316499-3D75-5FB1-1C7D-19147D9720F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972" y="2454405"/>
            <a:ext cx="2372007" cy="3342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494AE76-7AF8-3670-5FEF-93DB6F6FF09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3563">
            <a:off x="6518815" y="3709529"/>
            <a:ext cx="2238644" cy="3053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7C3FF63-347C-A5E1-E71B-DDB1A19760D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515286" y="3839494"/>
            <a:ext cx="2216507" cy="311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C2E9372-ECDD-31AB-B4EA-9EEC2FC9CEE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04367">
            <a:off x="307391" y="3534654"/>
            <a:ext cx="2197156" cy="3107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Shape 328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29" name="Shape 329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95287" y="530066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Shape 330" descr="WB01242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Shape 331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47770">
            <a:off x="196714" y="969182"/>
            <a:ext cx="1063257" cy="1061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Shape 333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683378">
            <a:off x="7962184" y="1090698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2E179BA-44CB-59B9-E525-CDE05FCA744F}"/>
              </a:ext>
            </a:extLst>
          </p:cNvPr>
          <p:cNvSpPr txBox="1"/>
          <p:nvPr/>
        </p:nvSpPr>
        <p:spPr>
          <a:xfrm>
            <a:off x="323850" y="260350"/>
            <a:ext cx="8679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учеников – наши успехи!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CA02101-03BE-8D42-66BC-CE72151362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529" y="1015412"/>
            <a:ext cx="2263366" cy="3268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FE27950-E609-3FCA-5BB7-FA6395A858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067" y="1029791"/>
            <a:ext cx="2263365" cy="3380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1187345-F66B-2582-E331-AAA1D24CD62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602381" y="1470770"/>
            <a:ext cx="3268300" cy="2386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CF020DB-C0AE-8A89-A00B-0B22687DDCD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60024" y="3617465"/>
            <a:ext cx="3359669" cy="2438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4064E6-5C1E-6FED-D60B-BA59B438BD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3450" y="3388141"/>
            <a:ext cx="4244783" cy="3099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Shape 274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79" name="Shape 279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411988" y="5946892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A1D9CE-A829-0916-D138-255FAC31750E}"/>
              </a:ext>
            </a:extLst>
          </p:cNvPr>
          <p:cNvSpPr txBox="1"/>
          <p:nvPr/>
        </p:nvSpPr>
        <p:spPr>
          <a:xfrm>
            <a:off x="2686929" y="260350"/>
            <a:ext cx="62305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Анисахарова Анна Викторовна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учитель нач. классов, первая кв. категория, стаж работы,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самообразования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«Проектная деятельность как средство формирования УУД в условиях реализации ФГОС»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E38743B-8749-5FB2-EAC0-1D6AB08363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8188">
            <a:off x="4206188" y="2178958"/>
            <a:ext cx="2680694" cy="37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94880E3-673E-CDA2-D319-7BDC7B8D86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8408">
            <a:off x="6029198" y="2735241"/>
            <a:ext cx="2606622" cy="366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4C8424D-4FE0-D986-326D-4F472A6CD65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2125">
            <a:off x="2412871" y="2290717"/>
            <a:ext cx="2621411" cy="370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7612367-6729-F8F8-5540-C8A5613EDB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576" y="61077"/>
            <a:ext cx="2864781" cy="31377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ED0947E-EC09-C7ED-6D16-C11E4B3B7D9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03851">
            <a:off x="528951" y="2832504"/>
            <a:ext cx="2565548" cy="370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AD1E125-0528-E7A0-9C5F-F3725205E44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545" y="4120976"/>
            <a:ext cx="1865288" cy="2639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4BE77B76-1DFA-4EF3-F55C-710D2E6C8C2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606" y="4120976"/>
            <a:ext cx="1875675" cy="2639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Shape 354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55" name="Shape 355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95287" y="530066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Shape 356" descr="WB01242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853242">
            <a:off x="57402" y="934870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Shape 359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658878">
            <a:off x="7969548" y="822939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0CF2FFC-7210-AC29-03ED-382E167D1001}"/>
              </a:ext>
            </a:extLst>
          </p:cNvPr>
          <p:cNvSpPr txBox="1"/>
          <p:nvPr/>
        </p:nvSpPr>
        <p:spPr>
          <a:xfrm>
            <a:off x="232263" y="173115"/>
            <a:ext cx="8679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учеников – наши успехи!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06EC179-934B-BF18-3ED9-F867027D59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" y="860279"/>
            <a:ext cx="2562019" cy="3689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AC7560A6-FCB6-2EA5-9F21-33A8AB83F5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801" y="860279"/>
            <a:ext cx="2784554" cy="3944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1F4EC76-0892-D66A-1636-9DB7C52FE94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58946">
            <a:off x="319851" y="2655073"/>
            <a:ext cx="2768867" cy="3916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2F263F5-F9BC-CD37-8672-05799B844A4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10837">
            <a:off x="1820071" y="2687152"/>
            <a:ext cx="2695011" cy="3819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8F803B8-FBF4-F9D7-663E-E092C6018D7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536" y="860279"/>
            <a:ext cx="2784554" cy="3977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87FA93-90A4-ABE9-8FBF-272AA7A55C5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54549">
            <a:off x="6020105" y="2707310"/>
            <a:ext cx="2705762" cy="382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E5266E6-DA86-EF9E-FB57-5123547B253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29992">
            <a:off x="4179892" y="2668934"/>
            <a:ext cx="2725142" cy="3854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287" y="260350"/>
            <a:ext cx="8424862" cy="6264275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95288" y="260350"/>
            <a:ext cx="8424861" cy="1238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4000"/>
              <a:buFont typeface="Calibri"/>
              <a:buNone/>
            </a:pPr>
            <a:r>
              <a:rPr lang="ru-RU" b="1" i="0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Состав</a:t>
            </a:r>
            <a:r>
              <a:rPr lang="en-US" b="1" i="0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b="1" i="0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методического</a:t>
            </a:r>
            <a:r>
              <a:rPr lang="en-US" b="1" i="0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b="1" i="0" u="none" strike="noStrike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объединения</a:t>
            </a:r>
            <a:endParaRPr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BFCF861-5343-25F1-103F-DFB1737908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601" y="1673513"/>
            <a:ext cx="4853312" cy="46766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2E4F6F-862E-E0FC-D3C9-5A26F820413B}"/>
              </a:ext>
            </a:extLst>
          </p:cNvPr>
          <p:cNvSpPr txBox="1"/>
          <p:nvPr/>
        </p:nvSpPr>
        <p:spPr>
          <a:xfrm>
            <a:off x="5486069" y="1499059"/>
            <a:ext cx="349239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Сиразиева Наиля Джамиловна – 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ШМО, </a:t>
            </a:r>
            <a:r>
              <a:rPr lang="ru-RU" sz="2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</a:t>
            </a:r>
            <a:r>
              <a:rPr lang="ru-RU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Фания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Шамиловна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Фатхутдинова Наиля Талгатовна – </a:t>
            </a:r>
            <a:r>
              <a:rPr lang="ru-RU" sz="2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Анисахарова Анна Викторовна – </a:t>
            </a:r>
            <a:r>
              <a:rPr lang="ru-RU" sz="2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8F0982-C519-AFBE-7848-FBB4BD742A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908" y="280543"/>
            <a:ext cx="4080000" cy="30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C6F6397-0344-7F93-CAA7-CF96D60342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019" y="260350"/>
            <a:ext cx="4080000" cy="30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194DC9D-D1BD-908C-9B06-363A9DA64D2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605" y="2975752"/>
            <a:ext cx="6474828" cy="3642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Shape 397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CF70AAD-4F51-B1D0-77D0-65796C675D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49" y="260350"/>
            <a:ext cx="5445403" cy="4084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09D57B5-1765-FC61-C5E4-DF1B1F5DEB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253" y="260350"/>
            <a:ext cx="3050897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CFE1A53-3821-AE19-9E0B-4D0E220C4A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3685" y="3777419"/>
            <a:ext cx="5065933" cy="284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BA255D9-5958-B1A6-5737-B0A337F2EFC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93" y="3748063"/>
            <a:ext cx="5065932" cy="284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C3BAE26-8088-BA43-E7D6-BC2ED0F223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34" y="3295260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5FDF2C9-3BC9-EF40-5482-2841CF2DE88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34" y="133740"/>
            <a:ext cx="3043897" cy="4058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B05933F-6D0C-9381-A976-88ED739B62F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943" y="133740"/>
            <a:ext cx="3043897" cy="4058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A1386EA-E006-7D75-A71C-56C14846BF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1824" y="133740"/>
            <a:ext cx="2495550" cy="35147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9B0B32E-1620-9E5C-0F57-1F05DD507D0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415" y="1954408"/>
            <a:ext cx="2467199" cy="351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9F222A0-2DE0-1A8A-27CA-5CEE1ACB2E9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1992">
            <a:off x="5569607" y="2717978"/>
            <a:ext cx="3999323" cy="48101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9834A0-6D28-9F95-11FA-B22EAEE7A99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42584">
            <a:off x="2638022" y="2483144"/>
            <a:ext cx="4515654" cy="505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00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640056-50A1-F89F-4BA7-DB59DF9863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41" y="119673"/>
            <a:ext cx="3938954" cy="295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4E8DDE2-A46D-3638-8227-23D3BBADC8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010" y="119672"/>
            <a:ext cx="4920845" cy="295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8EACB21-BE44-EC5C-6F77-F03EA5C38B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189" y="2591973"/>
            <a:ext cx="3167063" cy="4142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CB850DF-6BB1-B5E7-68E7-7E9BAC7542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115" y="2936630"/>
            <a:ext cx="4192172" cy="3798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019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41AA02E-C51A-E686-136A-EF258542CE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3407" y="2628473"/>
            <a:ext cx="3056113" cy="2376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D1BBAA8-1EB0-E534-0C2C-CABB083CAF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731" y="67683"/>
            <a:ext cx="3929134" cy="2954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24EC467-36B4-9EE0-3A08-A0799932A36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95430" y="1471792"/>
            <a:ext cx="2466048" cy="4374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284A795-7D22-9510-2490-2E480FB6B6C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215" y="4472862"/>
            <a:ext cx="3779194" cy="2317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4BC8229-5B6B-5101-8264-1402A1C102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13" y="4680802"/>
            <a:ext cx="3987664" cy="2013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B7ECE10-415D-5ACB-B72A-CF7AF251B8F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215" y="67683"/>
            <a:ext cx="3579981" cy="2516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9966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FD5EDEF-3CBB-3CFB-7997-A84D5857AF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677" y="158249"/>
            <a:ext cx="4092794" cy="3270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CD6706A-5E26-8AB2-A91E-D5761607A73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644" y="158249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08D9CA4-D995-70E5-A644-1F5B239B771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7" y="3531101"/>
            <a:ext cx="4107619" cy="308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146743A-62D1-912D-4F7B-B0D0B6101C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6498" y="3552093"/>
            <a:ext cx="4572000" cy="308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39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Shape 369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70" name="Shape 370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95287" y="530066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Shape 371" descr="WB01242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Shape 372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323850" y="333375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Shape 374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185737" y="185737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5182E25-EC37-CBFE-822C-FD5EB68BE86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84" y="3338557"/>
            <a:ext cx="5833859" cy="3279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14AF13-7ED7-7FA9-3512-4167535079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877" y="314347"/>
            <a:ext cx="4788086" cy="297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B4876FF-FCF0-700E-ADF5-1B80CBA6B3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6124" y="193494"/>
            <a:ext cx="4833388" cy="2936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DC12CE0-D2DB-0C36-7956-EF47C9294C9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9530" y="3212876"/>
            <a:ext cx="5346576" cy="3337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Shape 285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88" name="Shape 288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323850" y="333375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Shape 290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988943">
            <a:off x="7939822" y="202919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50B6F7-912E-58AA-D413-94D99BA7BA5B}"/>
              </a:ext>
            </a:extLst>
          </p:cNvPr>
          <p:cNvSpPr txBox="1">
            <a:spLocks/>
          </p:cNvSpPr>
          <p:nvPr/>
        </p:nvSpPr>
        <p:spPr>
          <a:xfrm>
            <a:off x="341824" y="260350"/>
            <a:ext cx="8333988" cy="100841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Интернет – ресурсы, </a:t>
            </a:r>
            <a:r>
              <a:rPr kumimoji="0" lang="en-US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используемые учителями  в работе.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B48EB6-A752-F027-D304-754A2C74C4DF}"/>
              </a:ext>
            </a:extLst>
          </p:cNvPr>
          <p:cNvSpPr txBox="1">
            <a:spLocks/>
          </p:cNvSpPr>
          <p:nvPr/>
        </p:nvSpPr>
        <p:spPr>
          <a:xfrm>
            <a:off x="287902" y="1268760"/>
            <a:ext cx="8514274" cy="532889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http://easyen.ru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современный учительский портал</a:t>
            </a: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http://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www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uchportal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Учительский портал – международное сообщество учителей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https://infourok.ru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сайт </a:t>
            </a:r>
            <a:r>
              <a:rPr kumimoji="0" lang="ru-RU" alt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Инфоурок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http://zvonoknaurok.ru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сайт Звонок на урок</a:t>
            </a: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http://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www.maam.ru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Международный образовательный портал – Воспитателям детских садов, школьным учителям и педагогам</a:t>
            </a: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http://www.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pedsovet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s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Сайт сообщества взаимопомощи  учителей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http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www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proshkolu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Бесплатный школьный портал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http://www.8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ob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.</a:t>
            </a:r>
            <a:r>
              <a:rPr kumimoji="0" lang="ru-RU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ru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Сайт « Бесконечное образование: </a:t>
            </a: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все для воспитателей, учителей, преподавателей</a:t>
            </a:r>
            <a:endParaRPr kumimoji="0" lang="ru-RU" altLang="ru-RU" sz="22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7" name="Shape 287" descr="WB01242_"/>
          <p:cNvPicPr preferRelativeResize="0"/>
          <p:nvPr/>
        </p:nvPicPr>
        <p:blipFill rotWithShape="1">
          <a:blip r:embed="rId1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Shape 286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7963144" y="2207029"/>
            <a:ext cx="10795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Shape 300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876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04F8C906-CA24-FA9F-1641-0857903B8942}"/>
              </a:ext>
            </a:extLst>
          </p:cNvPr>
          <p:cNvSpPr txBox="1">
            <a:spLocks/>
          </p:cNvSpPr>
          <p:nvPr/>
        </p:nvSpPr>
        <p:spPr>
          <a:xfrm>
            <a:off x="323850" y="260350"/>
            <a:ext cx="8496300" cy="633730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http://www.1september.ru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Газета «1 сентября» (сценарный отдел);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http://mmc74202.rkc-74.ru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ММЦ (медиатека, методическая работа);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http://intergu.ru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ru-RU" alt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ИнтерГУ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интернет – государство учителей  (методическая работа);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http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://2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berega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spb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- Профессиональная социальная сеть педагогов «Два берега»;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http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it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-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n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- Сеть творческих учителей;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http://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www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rusedu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-  Архив  учебных программ и презентаций;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http://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www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metodisty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- «Методисты» - профессиональное сообщество педагогов;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http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://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www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solnet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/>
              </a:rPr>
              <a:t>ee</a:t>
            </a: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Детский портал «Солнышко» 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://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4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stupeni</a:t>
            </a:r>
            <a:r>
              <a:rPr kumimoji="0" lang="ru-RU" alt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.</a:t>
            </a:r>
            <a:r>
              <a:rPr kumimoji="0" lang="en-US" altLang="ru-RU" sz="22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/>
              </a:rPr>
              <a:t>ru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- 4 ступени – клуб учителей начальных классов</a:t>
            </a: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3" name="Shape 303" descr="WB01240_"/>
          <p:cNvPicPr preferRelativeResize="0"/>
          <p:nvPr/>
        </p:nvPicPr>
        <p:blipFill rotWithShape="1">
          <a:blip r:embed="rId1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604344">
            <a:off x="4299737" y="5751624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Shape 306" descr="WB01240_"/>
          <p:cNvPicPr preferRelativeResize="0"/>
          <p:nvPr/>
        </p:nvPicPr>
        <p:blipFill rotWithShape="1">
          <a:blip r:embed="rId1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7963144" y="199278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Shape 305" descr="WB01242_"/>
          <p:cNvPicPr preferRelativeResize="0"/>
          <p:nvPr/>
        </p:nvPicPr>
        <p:blipFill rotWithShape="1">
          <a:blip r:embed="rId1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43775">
            <a:off x="7661641" y="4243387"/>
            <a:ext cx="1439862" cy="1439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Shape 389" descr="Изображение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71859CF-1D53-DC89-ABD4-43238F41AF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50" y="4068749"/>
            <a:ext cx="2091109" cy="223742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ED79D7F-1F4C-74AC-535F-C78551EDE630}"/>
              </a:ext>
            </a:extLst>
          </p:cNvPr>
          <p:cNvSpPr/>
          <p:nvPr/>
        </p:nvSpPr>
        <p:spPr>
          <a:xfrm>
            <a:off x="530027" y="505123"/>
            <a:ext cx="6120680" cy="292387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Формулу успеха знают многие,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дело за малым - познать сам успех.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73E87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В.И. Лизинский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FA63E2C-85CD-E68E-0BFB-FA7B78F34DB8}"/>
              </a:ext>
            </a:extLst>
          </p:cNvPr>
          <p:cNvSpPr txBox="1"/>
          <p:nvPr/>
        </p:nvSpPr>
        <p:spPr>
          <a:xfrm>
            <a:off x="2466538" y="4244072"/>
            <a:ext cx="6302032" cy="20621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мудрость гласит: «Хороший учитель – не тот, кто хорошо учит, а тот, кто сам учится».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264275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29047F2-9491-7906-29F3-16F7885C1FC2}"/>
              </a:ext>
            </a:extLst>
          </p:cNvPr>
          <p:cNvSpPr txBox="1"/>
          <p:nvPr/>
        </p:nvSpPr>
        <p:spPr>
          <a:xfrm>
            <a:off x="636562" y="3477638"/>
            <a:ext cx="79201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Тема ШМО «Организация учебного процесса путем внедрения активных методов обучения, направленных на развитие метапредметных компетенций и качества образования в начальной школе».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57CCAE5-DA5F-9368-A1B7-BFFC49A97AAC}"/>
              </a:ext>
            </a:extLst>
          </p:cNvPr>
          <p:cNvSpPr txBox="1"/>
          <p:nvPr/>
        </p:nvSpPr>
        <p:spPr>
          <a:xfrm>
            <a:off x="460716" y="418525"/>
            <a:ext cx="82225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тема школы </a:t>
            </a:r>
          </a:p>
          <a:p>
            <a:pPr algn="ctr"/>
            <a:r>
              <a:rPr lang="ru-RU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2017-2022 уч. годы </a:t>
            </a:r>
          </a:p>
          <a:p>
            <a:pPr algn="ctr"/>
            <a:r>
              <a:rPr lang="ru-RU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 качества образовательного процесса, посредством современных педагогических технологий в условиях реализации ФГОС»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7F18C35-0A29-0B94-5767-A2002F3F52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372" y="122524"/>
            <a:ext cx="1737262" cy="1737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F43741D-1BF4-E7B3-90A0-BAC8B9628D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615" y="236100"/>
            <a:ext cx="1863674" cy="1353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Shape 160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5" name="Shape 165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185737" y="806450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CD533F7-C68E-87E4-8856-CF5BD1C19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077" y="2417572"/>
            <a:ext cx="7341245" cy="4318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1581C8D-CF01-4BBF-065F-6294B462FFFA}"/>
              </a:ext>
            </a:extLst>
          </p:cNvPr>
          <p:cNvSpPr txBox="1"/>
          <p:nvPr/>
        </p:nvSpPr>
        <p:spPr>
          <a:xfrm>
            <a:off x="424131" y="234559"/>
            <a:ext cx="82957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качества обучения и воспитания в школе напрямую зависит от уровня подготовки педагогов. </a:t>
            </a:r>
          </a:p>
        </p:txBody>
      </p:sp>
      <p:pic>
        <p:nvPicPr>
          <p:cNvPr id="164" name="Shape 164" descr="WB01242_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77311" y="5510809"/>
            <a:ext cx="10795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74" name="Shape 174"/>
          <p:cNvSpPr txBox="1"/>
          <p:nvPr/>
        </p:nvSpPr>
        <p:spPr>
          <a:xfrm>
            <a:off x="539750" y="1268412"/>
            <a:ext cx="8064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Shape 175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395287" y="5300662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 descr="WB01242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380287" y="5157787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028166">
            <a:off x="8106674" y="233471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4A20F62-8A0F-F59A-471F-5DFAAC2FDA0C}"/>
              </a:ext>
            </a:extLst>
          </p:cNvPr>
          <p:cNvSpPr txBox="1"/>
          <p:nvPr/>
        </p:nvSpPr>
        <p:spPr>
          <a:xfrm>
            <a:off x="755889" y="2040178"/>
            <a:ext cx="84020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Times New Roman" panose="02020603050405020304" pitchFamily="18" charset="0"/>
              <a:buChar char="‾"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 развитая, внутренне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богатая личность,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стремящаяся к духовному, профессиональному, общекультурному и физическому совершенству;</a:t>
            </a:r>
          </a:p>
          <a:p>
            <a:pPr marL="342900" indent="-342900">
              <a:buFont typeface="Times New Roman" panose="02020603050405020304" pitchFamily="18" charset="0"/>
              <a:buChar char="‾"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умеющий отбирать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эффективные приёмы, средства и технологии обучения и воспитания для реализации поставленных задач;</a:t>
            </a:r>
          </a:p>
          <a:p>
            <a:pPr marL="342900" indent="-342900">
              <a:buFont typeface="Times New Roman" panose="02020603050405020304" pitchFamily="18" charset="0"/>
              <a:buChar char="‾"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умеющий организовать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рефлексивную деятельность;</a:t>
            </a:r>
          </a:p>
          <a:p>
            <a:pPr marL="342900" indent="-342900">
              <a:buFont typeface="Times New Roman" panose="02020603050405020304" pitchFamily="18" charset="0"/>
              <a:buChar char="‾"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обладающий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степенью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D792BCD-98B1-23FF-E8D9-89E984B9FE53}"/>
              </a:ext>
            </a:extLst>
          </p:cNvPr>
          <p:cNvSpPr txBox="1"/>
          <p:nvPr/>
        </p:nvSpPr>
        <p:spPr>
          <a:xfrm>
            <a:off x="370956" y="339440"/>
            <a:ext cx="84020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современных условиях выработаны основные критерии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профессионализма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педагога. На основании которых можно сделать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вывод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учитель 21 века — это: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4EBBB44-5AFC-5748-5A13-951E6B90C3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7800" y="4941386"/>
            <a:ext cx="3230311" cy="1815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C55AE70-49D0-152B-0328-E804D6DB3E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194" y="5325918"/>
            <a:ext cx="3619500" cy="126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hape 184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88" name="Shape 188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323850" y="333375"/>
            <a:ext cx="935037" cy="93503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58D55CC-32DC-DF62-2432-5D3E3185A213}"/>
              </a:ext>
            </a:extLst>
          </p:cNvPr>
          <p:cNvSpPr txBox="1"/>
          <p:nvPr/>
        </p:nvSpPr>
        <p:spPr>
          <a:xfrm>
            <a:off x="138337" y="260350"/>
            <a:ext cx="84783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000" indent="450000" algn="just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—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целенаправленная познавательная деятельность, управляемая самой личностью для приобретения системных знаний в какой-либо области.</a:t>
            </a: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="" xmlns:a16="http://schemas.microsoft.com/office/drawing/2014/main" id="{E2DCD179-F621-3B94-4A0D-8FD05D50F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345626"/>
              </p:ext>
            </p:extLst>
          </p:nvPr>
        </p:nvGraphicFramePr>
        <p:xfrm>
          <a:off x="731550" y="1850396"/>
          <a:ext cx="7634123" cy="4726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6" name="Shape 186" descr="WB01240_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191800" y="3868714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 descr="WB01242_"/>
          <p:cNvPicPr preferRelativeResize="0"/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433677" y="3688534"/>
            <a:ext cx="1439862" cy="1439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Shape 195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3156405-C511-B8DA-CD6F-E6C2E80A23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824" y="260350"/>
            <a:ext cx="8460352" cy="6356299"/>
          </a:xfrm>
          <a:prstGeom prst="rect">
            <a:avLst/>
          </a:prstGeom>
        </p:spPr>
      </p:pic>
      <p:pic>
        <p:nvPicPr>
          <p:cNvPr id="196" name="Shape 196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737068">
            <a:off x="8926" y="5784290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 descr="WB01242_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564616">
            <a:off x="7671145" y="4313725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961522">
            <a:off x="8120276" y="59374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07354">
            <a:off x="26496" y="-43143"/>
            <a:ext cx="935037" cy="935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CB8CAB8-B7F9-03E9-849C-CF6D800EB1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12" y="424375"/>
            <a:ext cx="8040176" cy="6030132"/>
          </a:xfrm>
          <a:prstGeom prst="rect">
            <a:avLst/>
          </a:prstGeom>
        </p:spPr>
      </p:pic>
      <p:pic>
        <p:nvPicPr>
          <p:cNvPr id="230" name="Shape 230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7975559" y="230058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40000">
            <a:off x="323850" y="333375"/>
            <a:ext cx="935037" cy="93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1830191" y="5536258"/>
            <a:ext cx="10795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Shape 224" descr="WB01242_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">
            <a:off x="7509814" y="5356077"/>
            <a:ext cx="1439862" cy="1439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Shape 237" descr="Изображение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260350"/>
            <a:ext cx="8496300" cy="6337300"/>
          </a:xfrm>
          <a:prstGeom prst="rect">
            <a:avLst/>
          </a:prstGeom>
          <a:noFill/>
          <a:ln w="50800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6E59D76-E909-DD8D-DC43-E31164F4B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51" y="260349"/>
            <a:ext cx="8496299" cy="6337300"/>
          </a:xfrm>
          <a:prstGeom prst="rect">
            <a:avLst/>
          </a:prstGeom>
        </p:spPr>
      </p:pic>
      <p:pic>
        <p:nvPicPr>
          <p:cNvPr id="238" name="Shape 238" descr="WB01240_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040000">
            <a:off x="7687188" y="4203380"/>
            <a:ext cx="10795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673</Words>
  <Application>Microsoft Office PowerPoint</Application>
  <PresentationFormat>Экран (4:3)</PresentationFormat>
  <Paragraphs>90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Times New Roman</vt:lpstr>
      <vt:lpstr>Corsiva</vt:lpstr>
      <vt:lpstr>Calibri</vt:lpstr>
      <vt:lpstr>Тема Office</vt:lpstr>
      <vt:lpstr>1_Тема Office</vt:lpstr>
      <vt:lpstr>Творческий отчёт ШМО учителей начальных классов  МБОУ «Зеленорощинская сош им. М. Горького» </vt:lpstr>
      <vt:lpstr>Состав методического объединения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ШМО учителей начальных классов  МБОУ «Зеленорощинская сош им. М. Горького»</dc:title>
  <dc:creator>Анна</dc:creator>
  <cp:lastModifiedBy>Anuta</cp:lastModifiedBy>
  <cp:revision>17</cp:revision>
  <dcterms:modified xsi:type="dcterms:W3CDTF">2022-04-12T04:48:26Z</dcterms:modified>
</cp:coreProperties>
</file>